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2"/>
  </p:notesMasterIdLst>
  <p:handoutMasterIdLst>
    <p:handoutMasterId r:id="rId23"/>
  </p:handoutMasterIdLst>
  <p:sldIdLst>
    <p:sldId id="256" r:id="rId3"/>
    <p:sldId id="285" r:id="rId4"/>
    <p:sldId id="286" r:id="rId5"/>
    <p:sldId id="287" r:id="rId6"/>
    <p:sldId id="288" r:id="rId7"/>
    <p:sldId id="291" r:id="rId8"/>
    <p:sldId id="293" r:id="rId9"/>
    <p:sldId id="295" r:id="rId10"/>
    <p:sldId id="300" r:id="rId11"/>
    <p:sldId id="258" r:id="rId12"/>
    <p:sldId id="303" r:id="rId13"/>
    <p:sldId id="301" r:id="rId14"/>
    <p:sldId id="302" r:id="rId15"/>
    <p:sldId id="260" r:id="rId16"/>
    <p:sldId id="304" r:id="rId17"/>
    <p:sldId id="259" r:id="rId18"/>
    <p:sldId id="262" r:id="rId19"/>
    <p:sldId id="264" r:id="rId20"/>
    <p:sldId id="282" r:id="rId21"/>
  </p:sldIdLst>
  <p:sldSz cx="10080625" cy="7559675" type="screen4x3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9" d="100"/>
          <a:sy n="59" d="100"/>
        </p:scale>
        <p:origin x="-1304" y="-68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AR PL SungtiL GB" pitchFamily="2"/>
              <a:cs typeface="Lohit Devanagari" pitchFamily="2"/>
            </a:endParaRPr>
          </a:p>
        </p:txBody>
      </p:sp>
      <p:sp>
        <p:nvSpPr>
          <p:cNvPr id="3" name="Datumsplatzhalter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AR PL SungtiL GB" pitchFamily="2"/>
              <a:cs typeface="Lohit Devanagari" pitchFamily="2"/>
            </a:endParaRPr>
          </a:p>
        </p:txBody>
      </p:sp>
      <p:sp>
        <p:nvSpPr>
          <p:cNvPr id="4" name="Fußzeilenplatzhalter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AR PL SungtiL GB" pitchFamily="2"/>
              <a:cs typeface="Lohit Devanagari" pitchFamily="2"/>
            </a:endParaRPr>
          </a:p>
        </p:txBody>
      </p:sp>
      <p:sp>
        <p:nvSpPr>
          <p:cNvPr id="5" name="Foliennummernplatzhalter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720A217A-94F5-4B35-B5A2-5E28DEDBB52E}" type="slidenum">
              <a:t>‹Nr.›</a:t>
            </a:fld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AR PL SungtiL GB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974865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Kopfzeilenplatzhalt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umsplatzhalter 4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ußzeilenplatzhalter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Foliennummernplatzhalter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1AB9E318-3E3D-41A7-8519-007FCD3F2CD0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8839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GB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indent="0"/>
            <a:endParaRPr lang="en-GB" sz="2810">
              <a:latin typeface="Arial" pitchFamily="18"/>
              <a:ea typeface="Microsoft YaHei" pitchFamily="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indent="0"/>
            <a:endParaRPr lang="en-GB" sz="2810">
              <a:latin typeface="Arial" pitchFamily="18"/>
              <a:ea typeface="Microsoft YaHei" pitchFamily="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indent="0"/>
            <a:endParaRPr lang="en-GB" sz="2810">
              <a:latin typeface="Arial" pitchFamily="18"/>
              <a:ea typeface="Microsoft YaHei" pitchFamily="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04FB82-791D-4DF9-803C-E854C1D1174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81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PASR: </a:t>
            </a:r>
            <a:r>
              <a:rPr lang="de-DE" dirty="0" err="1" smtClean="0"/>
              <a:t>promoter-associated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short</a:t>
            </a:r>
            <a:endParaRPr lang="de-DE" baseline="0" dirty="0" smtClean="0"/>
          </a:p>
          <a:p>
            <a:r>
              <a:rPr lang="de-DE" baseline="0" dirty="0" err="1" smtClean="0"/>
              <a:t>tiRNA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transcription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initiation</a:t>
            </a:r>
            <a:endParaRPr lang="de-DE" baseline="0" dirty="0" smtClean="0"/>
          </a:p>
          <a:p>
            <a:r>
              <a:rPr lang="de-DE" baseline="0" dirty="0" err="1" smtClean="0"/>
              <a:t>TSSa</a:t>
            </a:r>
            <a:r>
              <a:rPr lang="de-DE" baseline="0" dirty="0" smtClean="0"/>
              <a:t>-RNA: </a:t>
            </a:r>
            <a:r>
              <a:rPr lang="de-DE" baseline="0" dirty="0" err="1" smtClean="0"/>
              <a:t>transcription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start</a:t>
            </a:r>
            <a:r>
              <a:rPr lang="de-DE" baseline="0" dirty="0" smtClean="0"/>
              <a:t> site-</a:t>
            </a:r>
            <a:r>
              <a:rPr lang="de-DE" baseline="0" dirty="0" err="1" smtClean="0"/>
              <a:t>associated</a:t>
            </a:r>
            <a:endParaRPr lang="de-DE" baseline="0" dirty="0" smtClean="0"/>
          </a:p>
          <a:p>
            <a:r>
              <a:rPr lang="de-DE" baseline="0" dirty="0" smtClean="0"/>
              <a:t>PROMPT: </a:t>
            </a:r>
            <a:r>
              <a:rPr lang="de-DE" baseline="0" dirty="0" err="1" smtClean="0"/>
              <a:t>promoterupstream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transcripts</a:t>
            </a:r>
            <a:endParaRPr lang="de-DE" baseline="0" dirty="0" smtClean="0"/>
          </a:p>
          <a:p>
            <a:r>
              <a:rPr lang="de-DE" baseline="0" dirty="0" err="1" smtClean="0"/>
              <a:t>spliRNA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splice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junction-associated</a:t>
            </a:r>
            <a:r>
              <a:rPr lang="de-DE" baseline="0" dirty="0" smtClean="0"/>
              <a:t> </a:t>
            </a:r>
          </a:p>
          <a:p>
            <a:r>
              <a:rPr lang="de-DE" baseline="0" dirty="0" err="1" smtClean="0"/>
              <a:t>vRNA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vault</a:t>
            </a:r>
            <a:endParaRPr lang="de-DE" baseline="0" dirty="0" smtClean="0"/>
          </a:p>
          <a:p>
            <a:r>
              <a:rPr lang="de-DE" baseline="0" dirty="0" err="1" smtClean="0"/>
              <a:t>rasiRNA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repeat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associated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interfering</a:t>
            </a:r>
            <a:endParaRPr lang="de-DE" baseline="0" dirty="0" smtClean="0"/>
          </a:p>
          <a:p>
            <a:r>
              <a:rPr lang="de-DE" baseline="0" dirty="0" err="1" smtClean="0"/>
              <a:t>crasiRNA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centromere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repeat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associated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short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interacting</a:t>
            </a:r>
            <a:endParaRPr lang="de-DE" baseline="0" dirty="0" smtClean="0"/>
          </a:p>
          <a:p>
            <a:r>
              <a:rPr lang="de-DE" baseline="0" dirty="0" smtClean="0"/>
              <a:t>Tel-</a:t>
            </a:r>
            <a:r>
              <a:rPr lang="de-DE" baseline="0" dirty="0" err="1" smtClean="0"/>
              <a:t>sRNA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telomere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specific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endParaRPr lang="de-DE" baseline="0" dirty="0" smtClean="0"/>
          </a:p>
          <a:p>
            <a:r>
              <a:rPr lang="de-DE" baseline="0" dirty="0" err="1" smtClean="0"/>
              <a:t>lincRNA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long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intergenic</a:t>
            </a:r>
            <a:r>
              <a:rPr lang="de-DE" baseline="0" dirty="0" smtClean="0"/>
              <a:t> non-</a:t>
            </a:r>
            <a:r>
              <a:rPr lang="de-DE" baseline="0" dirty="0" err="1" smtClean="0"/>
              <a:t>coding</a:t>
            </a:r>
            <a:endParaRPr lang="de-DE" baseline="0" dirty="0" smtClean="0"/>
          </a:p>
          <a:p>
            <a:r>
              <a:rPr lang="de-DE" baseline="0" dirty="0" err="1" smtClean="0"/>
              <a:t>Nat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natural</a:t>
            </a:r>
            <a:r>
              <a:rPr lang="de-DE" baseline="0" dirty="0" smtClean="0"/>
              <a:t> antisense </a:t>
            </a:r>
            <a:r>
              <a:rPr lang="de-DE" baseline="0" dirty="0" err="1" smtClean="0"/>
              <a:t>transcripts</a:t>
            </a:r>
            <a:endParaRPr lang="de-DE" baseline="0" dirty="0" smtClean="0"/>
          </a:p>
          <a:p>
            <a:r>
              <a:rPr lang="de-DE" baseline="0" dirty="0" err="1" smtClean="0"/>
              <a:t>eRNA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enhancer</a:t>
            </a:r>
            <a:r>
              <a:rPr lang="de-DE" baseline="0" dirty="0" smtClean="0"/>
              <a:t> RNA</a:t>
            </a:r>
          </a:p>
          <a:p>
            <a:r>
              <a:rPr lang="de-DE" baseline="0" dirty="0" err="1" smtClean="0"/>
              <a:t>uaRNA</a:t>
            </a:r>
            <a:r>
              <a:rPr lang="de-DE" baseline="0" dirty="0" smtClean="0"/>
              <a:t>: 3ÙTR-derived</a:t>
            </a:r>
          </a:p>
          <a:p>
            <a:r>
              <a:rPr lang="de-DE" baseline="0" dirty="0" err="1" smtClean="0"/>
              <a:t>ceRNA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competing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endogenous</a:t>
            </a:r>
            <a:endParaRPr lang="de-DE" baseline="0" dirty="0" smtClean="0"/>
          </a:p>
          <a:p>
            <a:r>
              <a:rPr lang="de-DE" baseline="0" dirty="0" smtClean="0"/>
              <a:t>T-UCR: </a:t>
            </a:r>
            <a:r>
              <a:rPr lang="de-DE" baseline="0" dirty="0" err="1" smtClean="0"/>
              <a:t>transcribed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ultraconserved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region</a:t>
            </a:r>
            <a:endParaRPr lang="de-DE" baseline="0" dirty="0" smtClean="0"/>
          </a:p>
          <a:p>
            <a:r>
              <a:rPr lang="de-DE" baseline="0" dirty="0" smtClean="0"/>
              <a:t>PALR: </a:t>
            </a:r>
            <a:r>
              <a:rPr lang="de-DE" baseline="0" dirty="0" err="1" smtClean="0"/>
              <a:t>promoter-associated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long</a:t>
            </a:r>
            <a:endParaRPr lang="de-DE" baseline="0" dirty="0" smtClean="0"/>
          </a:p>
          <a:p>
            <a:r>
              <a:rPr lang="de-DE" baseline="0" dirty="0" smtClean="0"/>
              <a:t>TERRE </a:t>
            </a:r>
            <a:r>
              <a:rPr lang="de-DE" baseline="0" dirty="0" err="1" smtClean="0"/>
              <a:t>telomeric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repeat-containing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064CF-724B-47EC-A434-70F1450306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25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indent="0"/>
            <a:endParaRPr lang="en-GB" sz="2810">
              <a:latin typeface="Arial" pitchFamily="18"/>
              <a:ea typeface="Microsoft YaHei" pitchFamily="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indent="0"/>
            <a:endParaRPr lang="en-GB" sz="2810">
              <a:latin typeface="Arial" pitchFamily="18"/>
              <a:ea typeface="Microsoft YaHei" pitchFamily="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indent="0"/>
            <a:endParaRPr lang="en-GB" sz="2810">
              <a:latin typeface="Arial" pitchFamily="18"/>
              <a:ea typeface="Microsoft YaHei" pitchFamily="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0"/>
            <a:endParaRPr lang="en-GB" sz="2810">
              <a:latin typeface="Arial" pitchFamily="18"/>
              <a:ea typeface="Microsoft YaHei" pitchFamily="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indent="0"/>
            <a:endParaRPr lang="en-GB" sz="2810">
              <a:latin typeface="Arial" pitchFamily="18"/>
              <a:ea typeface="Microsoft YaHei" pitchFamily="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indent="0"/>
            <a:endParaRPr lang="en-GB" sz="2810">
              <a:latin typeface="Arial" pitchFamily="18"/>
              <a:ea typeface="Microsoft YaHei" pitchFamily="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8F513A6-96CC-46AC-AF04-C8842B791865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3773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9047B06-30D3-4B95-A234-97FE2B851088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0241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8D8C081-1524-4066-8E97-46DF6CBB78D9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7262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F1566B2-EAFE-4F4C-A719-00139FF65239}" type="slidenum">
              <a:t>‹Nr.›</a:t>
            </a:fld>
            <a:r>
              <a:rPr lang="en-GB" smtClean="0"/>
              <a:t> /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3392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A930F69-58C6-4722-ADC1-AC56775511B6}" type="slidenum">
              <a:t>‹Nr.›</a:t>
            </a:fld>
            <a:r>
              <a:rPr lang="en-GB" smtClean="0"/>
              <a:t> /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049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CDA263C-967E-4965-A238-6C0DB7467A5C}" type="slidenum">
              <a:t>‹Nr.›</a:t>
            </a:fld>
            <a:r>
              <a:rPr lang="en-GB" smtClean="0"/>
              <a:t> /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360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720725" y="2160588"/>
            <a:ext cx="4243388" cy="4384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116513" y="2160588"/>
            <a:ext cx="4243387" cy="4384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23B79CC-7DF8-4FC3-846B-373DB56A38FB}" type="slidenum">
              <a:t>‹Nr.›</a:t>
            </a:fld>
            <a:r>
              <a:rPr lang="en-GB" smtClean="0"/>
              <a:t> /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2683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19CBD78-4182-4C90-9744-09AE0FE358F8}" type="slidenum">
              <a:t>‹Nr.›</a:t>
            </a:fld>
            <a:r>
              <a:rPr lang="en-GB" smtClean="0"/>
              <a:t> /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916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797B23A-5B34-4D4B-AA9F-BEB9DF0CD084}" type="slidenum">
              <a:t>‹Nr.›</a:t>
            </a:fld>
            <a:r>
              <a:rPr lang="en-GB" smtClean="0"/>
              <a:t> /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594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07DEEE8-01E6-476E-BB21-45A5B3AE2E64}" type="slidenum">
              <a:t>‹Nr.›</a:t>
            </a:fld>
            <a:r>
              <a:rPr lang="en-GB" smtClean="0"/>
              <a:t> /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585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A57BDF1-5E92-4345-A42A-44ECF0816D99}" type="slidenum">
              <a:t>‹Nr.›</a:t>
            </a:fld>
            <a:r>
              <a:rPr lang="en-GB" smtClean="0"/>
              <a:t> /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90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77C69D4-0978-4D60-B7AA-A9B6F887AF5E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0168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FAAF4D8-FCD8-4680-915E-C8D2B64B977F}" type="slidenum">
              <a:t>‹Nr.›</a:t>
            </a:fld>
            <a:r>
              <a:rPr lang="en-GB" smtClean="0"/>
              <a:t> /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0793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620E705-1EA4-4D79-8A80-A5878EF329B1}" type="slidenum">
              <a:t>‹Nr.›</a:t>
            </a:fld>
            <a:r>
              <a:rPr lang="en-GB" smtClean="0"/>
              <a:t> /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868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362825" y="301625"/>
            <a:ext cx="2212975" cy="62436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720725" y="301625"/>
            <a:ext cx="6489700" cy="62436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7A40F92-AC5B-4F3B-A44D-168BA91421A4}" type="slidenum">
              <a:t>‹Nr.›</a:t>
            </a:fld>
            <a:r>
              <a:rPr lang="en-GB" smtClean="0"/>
              <a:t> /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0153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65CABFB-0422-45EB-ACBE-BB634AFF15CF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1073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8D0296C-4F22-4929-B74E-C7956209DAAD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77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60C2EB3-2CE8-4DC4-8710-491E40553459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9233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667F7D8-A79D-4BBE-895B-F8EC1C7AB7EA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4564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86A0F8B-242A-4D6D-AE93-F36B976B3F5D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1840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32F771D-49D9-4327-BDCC-C2B9454175B9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9185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78EE78-9ACC-4FBD-A92E-9D1F27ADABD0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892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GB"/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AR PL SungtiL GB" pitchFamily="2"/>
                <a:cs typeface="Lohit Devanagari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AR PL SungtiL GB" pitchFamily="2"/>
                <a:cs typeface="Lohit Devanagari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GB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AR PL SungtiL GB" pitchFamily="2"/>
                <a:cs typeface="Lohit Devanagari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GB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AR PL SungtiL GB" pitchFamily="2"/>
                <a:cs typeface="Lohit Devanagari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GB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AR PL SungtiL GB" pitchFamily="2"/>
                <a:cs typeface="Lohit Devanagari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GB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AR PL SungtiL GB" pitchFamily="2"/>
                <a:cs typeface="Lohit Devanagari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GB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AR PL SungtiL GB" pitchFamily="2"/>
                <a:cs typeface="Lohit Devanagari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GB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AR PL SungtiL GB" pitchFamily="2"/>
                <a:cs typeface="Lohit Devanagari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GB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AR PL SungtiL GB" pitchFamily="2"/>
                <a:cs typeface="Lohit Devanagari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GB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AR PL SungtiL GB" pitchFamily="2"/>
                <a:cs typeface="Lohit Devanagari" pitchFamily="2"/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ußzeilenplatzhalter 4"/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ct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liennummernplatzhalt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7F6947A8-9422-408B-B501-7FF90C4662D2}" type="slidenum"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rtl="0" hangingPunct="0">
        <a:tabLst/>
        <a:defRPr lang="en-GB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rtl="0" hangingPunct="0">
        <a:spcBef>
          <a:spcPts val="1417"/>
        </a:spcBef>
        <a:spcAft>
          <a:spcPts val="0"/>
        </a:spcAft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bodyStyle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 txBox="1"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GB"/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1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Clr>
                <a:srgbClr val="333333"/>
              </a:buClr>
              <a:buSzPct val="45000"/>
              <a:buFont typeface="StarSymbol"/>
              <a:buNone/>
              <a:defRPr lang="en-GB" sz="28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Clr>
                <a:srgbClr val="333333"/>
              </a:buClr>
              <a:buSzPct val="45000"/>
              <a:buFont typeface="StarSymbol"/>
              <a:buChar char="●"/>
              <a:defRPr lang="en-GB" sz="28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Clr>
                <a:srgbClr val="333333"/>
              </a:buClr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45"/>
              </a:spcAft>
              <a:buClr>
                <a:srgbClr val="333333"/>
              </a:buClr>
              <a:buSzPct val="45000"/>
              <a:buFont typeface="StarSymbol"/>
              <a:buChar char="●"/>
              <a:defRPr lang="en-GB" sz="28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Clr>
                <a:srgbClr val="333333"/>
              </a:buClr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Clr>
                <a:srgbClr val="333333"/>
              </a:buClr>
              <a:buSzPct val="45000"/>
              <a:buFont typeface="StarSymbol"/>
              <a:buChar char="●"/>
              <a:defRPr lang="en-GB" sz="28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Clr>
                <a:srgbClr val="333333"/>
              </a:buClr>
              <a:buSzPct val="45000"/>
              <a:buFont typeface="StarSymbol"/>
              <a:buChar char="●"/>
              <a:defRPr lang="en-GB" sz="28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Clr>
                <a:srgbClr val="333333"/>
              </a:buClr>
              <a:buSzPct val="45000"/>
              <a:buFont typeface="StarSymbol"/>
              <a:buChar char="●"/>
              <a:defRPr lang="en-GB" sz="28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78"/>
              </a:spcAft>
              <a:buClr>
                <a:srgbClr val="333333"/>
              </a:buClr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78"/>
              </a:spcAft>
              <a:buClr>
                <a:srgbClr val="333333"/>
              </a:buClr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 txBox="1">
            <a:spLocks noGrp="1"/>
          </p:cNvSpPr>
          <p:nvPr>
            <p:ph type="dt" sz="half" idx="2"/>
          </p:nvPr>
        </p:nvSpPr>
        <p:spPr>
          <a:xfrm>
            <a:off x="503999" y="688680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rtl="0" hangingPunct="0">
              <a:buNone/>
              <a:tabLst/>
              <a:defRPr lang="en-GB" sz="1400" kern="1200">
                <a:latin typeface="Open Sans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ußzeilenplatzhalter 4"/>
          <p:cNvSpPr txBox="1">
            <a:spLocks noGrp="1"/>
          </p:cNvSpPr>
          <p:nvPr>
            <p:ph type="ftr" sz="quarter" idx="3"/>
          </p:nvPr>
        </p:nvSpPr>
        <p:spPr>
          <a:xfrm>
            <a:off x="3447360" y="688680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ctr" rtl="0" hangingPunct="0">
              <a:buNone/>
              <a:tabLst/>
              <a:defRPr lang="en-GB" sz="1400" kern="1200">
                <a:latin typeface="Open Sans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liennummernplatzhalt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688680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hangingPunct="0">
              <a:buNone/>
              <a:tabLst/>
              <a:defRPr lang="en-GB" sz="1400" kern="1200">
                <a:latin typeface="Open Sans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098F8CAD-6AA8-4611-BAA9-385B098DEEDD}" type="slidenum">
              <a:t>‹Nr.›</a:t>
            </a:fld>
            <a:r>
              <a:rPr lang="en-GB"/>
              <a:t> /</a:t>
            </a:r>
          </a:p>
        </p:txBody>
      </p:sp>
      <p:sp>
        <p:nvSpPr>
          <p:cNvPr id="7" name="Freihandform 6"/>
          <p:cNvSpPr/>
          <p:nvPr/>
        </p:nvSpPr>
        <p:spPr>
          <a:xfrm>
            <a:off x="0" y="288000"/>
            <a:ext cx="503999" cy="108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F2929"/>
          </a:solidFill>
          <a:ln>
            <a:noFill/>
            <a:prstDash val="solid"/>
          </a:ln>
        </p:spPr>
        <p:txBody>
          <a:bodyPr lIns="0" tIns="0" rIns="0" bIns="0" anchor="ctr" anchorCtr="0"/>
          <a:lstStyle/>
          <a:p>
            <a:pPr lvl="0" rtl="0" hangingPunct="0">
              <a:buNone/>
              <a:tabLst/>
            </a:pPr>
            <a:endParaRPr lang="en-GB" sz="2400" kern="12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l" rtl="0" hangingPunct="0">
        <a:tabLst/>
        <a:defRPr lang="en-GB" sz="4400" b="1" i="0" u="none" strike="noStrike" kern="1200">
          <a:ln>
            <a:noFill/>
          </a:ln>
          <a:solidFill>
            <a:srgbClr val="333333"/>
          </a:solidFill>
          <a:latin typeface="Open Sans" pitchFamily="34"/>
          <a:ea typeface="Microsoft YaHei" pitchFamily="2"/>
        </a:defRPr>
      </a:lvl1pPr>
    </p:titleStyle>
    <p:bodyStyle>
      <a:lvl1pPr marL="0" marR="0" indent="0" rtl="0" hangingPunct="0">
        <a:spcBef>
          <a:spcPts val="0"/>
        </a:spcBef>
        <a:spcAft>
          <a:spcPts val="1417"/>
        </a:spcAft>
        <a:tabLst/>
        <a:defRPr lang="en-GB" sz="2800" b="0" i="0" u="none" strike="noStrike" kern="1200">
          <a:ln>
            <a:noFill/>
          </a:ln>
          <a:solidFill>
            <a:srgbClr val="333333"/>
          </a:solidFill>
          <a:latin typeface="Liberation Sans" pitchFamily="34"/>
          <a:ea typeface="Microsoft YaHei" pitchFamily="2"/>
        </a:defRPr>
      </a:lvl1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>
          <a:xfrm>
            <a:off x="648360" y="1452600"/>
            <a:ext cx="8711640" cy="1957320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 dirty="0"/>
              <a:t>Classification of </a:t>
            </a:r>
            <a:r>
              <a:rPr lang="en-GB" dirty="0" err="1" smtClean="0"/>
              <a:t>ncRNAs</a:t>
            </a:r>
            <a:r>
              <a:rPr lang="en-GB" dirty="0" smtClean="0"/>
              <a:t> using </a:t>
            </a:r>
            <a:r>
              <a:rPr lang="en-GB" dirty="0"/>
              <a:t>machine learning methods</a:t>
            </a:r>
          </a:p>
        </p:txBody>
      </p:sp>
      <p:sp>
        <p:nvSpPr>
          <p:cNvPr id="3" name="Untertitel 2"/>
          <p:cNvSpPr txBox="1">
            <a:spLocks noGrp="1"/>
          </p:cNvSpPr>
          <p:nvPr>
            <p:ph type="subTitle" idx="4294967295"/>
          </p:nvPr>
        </p:nvSpPr>
        <p:spPr>
          <a:xfrm>
            <a:off x="720000" y="3594110"/>
            <a:ext cx="8678880" cy="2508379"/>
          </a:xfrm>
        </p:spPr>
        <p:txBody>
          <a:bodyPr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lvl="0" indent="0" algn="ctr">
              <a:buNone/>
            </a:pPr>
            <a:r>
              <a:rPr lang="en-GB" sz="3200" dirty="0">
                <a:latin typeface="Arial" pitchFamily="18"/>
              </a:rPr>
              <a:t>Henning </a:t>
            </a:r>
            <a:r>
              <a:rPr lang="en-GB" sz="3200" dirty="0" err="1" smtClean="0">
                <a:latin typeface="Arial" pitchFamily="18"/>
              </a:rPr>
              <a:t>Wehrmann</a:t>
            </a:r>
            <a:r>
              <a:rPr lang="en-GB" sz="3200" dirty="0" smtClean="0">
                <a:latin typeface="Arial" pitchFamily="18"/>
              </a:rPr>
              <a:t> &amp; Stefan </a:t>
            </a:r>
            <a:r>
              <a:rPr lang="en-GB" sz="3200" dirty="0" err="1" smtClean="0">
                <a:latin typeface="Arial" pitchFamily="18"/>
              </a:rPr>
              <a:t>Simm</a:t>
            </a:r>
            <a:endParaRPr lang="en-GB" sz="3200" dirty="0">
              <a:latin typeface="Arial" pitchFamily="18"/>
            </a:endParaRPr>
          </a:p>
          <a:p>
            <a:pPr marL="0" lvl="0" indent="0" algn="ctr">
              <a:buNone/>
            </a:pPr>
            <a:endParaRPr lang="en-GB" sz="3200" dirty="0">
              <a:latin typeface="Arial" pitchFamily="18"/>
            </a:endParaRPr>
          </a:p>
          <a:p>
            <a:pPr marL="0" lvl="0" indent="0" algn="ctr">
              <a:buNone/>
            </a:pPr>
            <a:r>
              <a:rPr lang="en-GB" sz="3200" dirty="0" smtClean="0">
                <a:latin typeface="Arial" pitchFamily="18"/>
              </a:rPr>
              <a:t>25.09.2019</a:t>
            </a:r>
            <a:endParaRPr lang="en-GB" sz="3200" dirty="0">
              <a:latin typeface="Arial" pitchFamily="18"/>
            </a:endParaRPr>
          </a:p>
          <a:p>
            <a:pPr marL="0" lvl="0" indent="0" algn="ctr">
              <a:buNone/>
            </a:pPr>
            <a:endParaRPr lang="en-GB" sz="3200" dirty="0">
              <a:latin typeface="Arial" pitchFamily="1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Long non-coding RNA</a:t>
            </a:r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720000" y="2160000"/>
            <a:ext cx="4215959" cy="4384800"/>
          </a:xfr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Clr>
                <a:srgbClr val="333333"/>
              </a:buClr>
              <a:buSzPct val="45000"/>
              <a:buFont typeface="StarSymbol"/>
              <a:buNone/>
              <a:defRPr lang="en-GB" sz="28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Clr>
                <a:srgbClr val="333333"/>
              </a:buClr>
              <a:buSzPct val="45000"/>
              <a:buFont typeface="StarSymbol"/>
              <a:buChar char="●"/>
              <a:defRPr lang="en-GB" sz="28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Clr>
                <a:srgbClr val="333333"/>
              </a:buClr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45"/>
              </a:spcAft>
              <a:buClr>
                <a:srgbClr val="333333"/>
              </a:buClr>
              <a:buSzPct val="45000"/>
              <a:buFont typeface="StarSymbol"/>
              <a:buChar char="●"/>
              <a:defRPr lang="en-GB" sz="28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Clr>
                <a:srgbClr val="333333"/>
              </a:buClr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Clr>
                <a:srgbClr val="333333"/>
              </a:buClr>
              <a:buSzPct val="45000"/>
              <a:buFont typeface="StarSymbol"/>
              <a:buChar char="●"/>
              <a:defRPr lang="en-GB" sz="28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Clr>
                <a:srgbClr val="333333"/>
              </a:buClr>
              <a:buSzPct val="45000"/>
              <a:buFont typeface="StarSymbol"/>
              <a:buChar char="●"/>
              <a:defRPr lang="en-GB" sz="28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Clr>
                <a:srgbClr val="333333"/>
              </a:buClr>
              <a:buSzPct val="45000"/>
              <a:buFont typeface="StarSymbol"/>
              <a:buChar char="●"/>
              <a:defRPr lang="en-GB" sz="28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78"/>
              </a:spcAft>
              <a:buClr>
                <a:srgbClr val="333333"/>
              </a:buClr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78"/>
              </a:spcAft>
              <a:buClr>
                <a:srgbClr val="333333"/>
              </a:buClr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lvl9pPr>
          </a:lstStyle>
          <a:p>
            <a:pPr lvl="0"/>
            <a:r>
              <a:rPr lang="en-GB"/>
              <a:t>&gt; 200 nt long</a:t>
            </a:r>
          </a:p>
          <a:p>
            <a:pPr lvl="0"/>
            <a:r>
              <a:rPr lang="en-GB"/>
              <a:t>Many known in Mammals</a:t>
            </a:r>
          </a:p>
          <a:p>
            <a:pPr lvl="0"/>
            <a:r>
              <a:rPr lang="en-GB"/>
              <a:t>Only few characterized in Plants (7)</a:t>
            </a:r>
          </a:p>
          <a:p>
            <a:pPr lvl="0"/>
            <a:r>
              <a:rPr lang="en-GB"/>
              <a:t>Low inter-species sequence conservation</a:t>
            </a:r>
          </a:p>
          <a:p>
            <a:pPr lvl="0"/>
            <a:r>
              <a:rPr lang="en-GB"/>
              <a:t>Structural conservation for maintaining function</a:t>
            </a:r>
          </a:p>
        </p:txBody>
      </p:sp>
      <p:pic>
        <p:nvPicPr>
          <p:cNvPr id="4" name="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146920" y="2520000"/>
            <a:ext cx="4777200" cy="3279240"/>
          </a:xfrm>
        </p:spPr>
      </p:pic>
      <p:sp>
        <p:nvSpPr>
          <p:cNvPr id="5" name="Textfeld 4"/>
          <p:cNvSpPr txBox="1"/>
          <p:nvPr/>
        </p:nvSpPr>
        <p:spPr>
          <a:xfrm>
            <a:off x="5344560" y="5870160"/>
            <a:ext cx="4051440" cy="501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100" b="0" i="0" u="none" strike="noStrike" kern="1200" cap="none">
                <a:ln>
                  <a:noFill/>
                </a:ln>
                <a:latin typeface="Liberation Sans" pitchFamily="18"/>
                <a:ea typeface="AR PL SungtiL GB" pitchFamily="2"/>
                <a:cs typeface="Lohit Devanagari" pitchFamily="2"/>
              </a:rPr>
              <a:t>(Dong P et al. 2018 Frontiers in Genetics)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AR PL SungtiL GB" pitchFamily="2"/>
              <a:cs typeface="Lohit Devanagari" pitchFamily="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Non-coding RNA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295896" y="7354835"/>
            <a:ext cx="7416000" cy="204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GB" sz="800" b="0" i="0" u="none" strike="noStrike" kern="1200" cap="none" dirty="0">
                <a:ln>
                  <a:noFill/>
                </a:ln>
                <a:latin typeface="Liberation Sans" pitchFamily="18"/>
                <a:ea typeface="AR PL SungtiL GB" pitchFamily="2"/>
                <a:cs typeface="Lohit Devanagari" pitchFamily="2"/>
              </a:rPr>
              <a:t>http://slideplayer.com/slide/7959310/25/images/2/Type+of+RNA+molecules+RNA+ncRNA+mRNA+snRNA+snoRNA+tRNA+RNAi+Other+rRNA.jpg</a:t>
            </a:r>
          </a:p>
        </p:txBody>
      </p:sp>
      <p:pic>
        <p:nvPicPr>
          <p:cNvPr id="8" name="Grafik 7" descr="Bildschirmausschnit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54" y="1231606"/>
            <a:ext cx="9215683" cy="607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32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515435" y="128565"/>
            <a:ext cx="9072563" cy="1259946"/>
          </a:xfrm>
          <a:prstGeom prst="rect">
            <a:avLst/>
          </a:prstGeom>
        </p:spPr>
        <p:txBody>
          <a:bodyPr vert="horz" lIns="100794" tIns="50397" rIns="100794" bIns="5039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 smtClean="0"/>
              <a:t>snoRNAs</a:t>
            </a:r>
            <a:endParaRPr lang="en-US" b="1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0211" y="1289718"/>
            <a:ext cx="10050434" cy="5957527"/>
            <a:chOff x="18333" y="1170009"/>
            <a:chExt cx="9116614" cy="5404560"/>
          </a:xfrm>
        </p:grpSpPr>
        <p:pic>
          <p:nvPicPr>
            <p:cNvPr id="4100" name="Picture 4" descr="http://www.genetics.org/content/genetics/195/3/643/F6.large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33" y="1170009"/>
              <a:ext cx="9116614" cy="5334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hteck 1"/>
            <p:cNvSpPr/>
            <p:nvPr/>
          </p:nvSpPr>
          <p:spPr>
            <a:xfrm>
              <a:off x="107504" y="6309320"/>
              <a:ext cx="4572000" cy="26524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300" dirty="0"/>
                <a:t>http://www.genetics.org/content/genetics/195/3/643/F6.large.jpg</a:t>
              </a:r>
            </a:p>
          </p:txBody>
        </p:sp>
      </p:grpSp>
      <p:sp>
        <p:nvSpPr>
          <p:cNvPr id="6" name="Textfeld 5"/>
          <p:cNvSpPr txBox="1"/>
          <p:nvPr/>
        </p:nvSpPr>
        <p:spPr>
          <a:xfrm>
            <a:off x="39132" y="1239822"/>
            <a:ext cx="4106194" cy="576753"/>
          </a:xfrm>
          <a:prstGeom prst="rect">
            <a:avLst/>
          </a:prstGeom>
          <a:solidFill>
            <a:schemeClr val="bg1"/>
          </a:solidFill>
        </p:spPr>
        <p:txBody>
          <a:bodyPr wrap="none" lIns="100794" tIns="50397" rIns="100794" bIns="50397" rtlCol="0">
            <a:spAutoFit/>
          </a:bodyPr>
          <a:lstStyle/>
          <a:p>
            <a:r>
              <a:rPr lang="en-US" sz="3100" b="1" dirty="0"/>
              <a:t>2′-</a:t>
            </a:r>
            <a:r>
              <a:rPr lang="en-US" sz="3100" b="1" i="1" dirty="0"/>
              <a:t>O</a:t>
            </a:r>
            <a:r>
              <a:rPr lang="en-US" sz="3100" b="1" dirty="0"/>
              <a:t>-ribose methylation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5516615" y="1239822"/>
            <a:ext cx="3298867" cy="576753"/>
          </a:xfrm>
          <a:prstGeom prst="rect">
            <a:avLst/>
          </a:prstGeom>
          <a:solidFill>
            <a:schemeClr val="bg1"/>
          </a:solidFill>
        </p:spPr>
        <p:txBody>
          <a:bodyPr wrap="none" lIns="100794" tIns="50397" rIns="100794" bIns="50397" rtlCol="0">
            <a:spAutoFit/>
          </a:bodyPr>
          <a:lstStyle/>
          <a:p>
            <a:r>
              <a:rPr lang="en-US" sz="3100" b="1" dirty="0" err="1"/>
              <a:t>Pseudouridylation</a:t>
            </a:r>
            <a:endParaRPr lang="en-US" sz="3100" b="1" dirty="0"/>
          </a:p>
        </p:txBody>
      </p:sp>
    </p:spTree>
    <p:extLst>
      <p:ext uri="{BB962C8B-B14F-4D97-AF65-F5344CB8AC3E}">
        <p14:creationId xmlns:p14="http://schemas.microsoft.com/office/powerpoint/2010/main" val="285150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515435" y="128565"/>
            <a:ext cx="9072563" cy="1259946"/>
          </a:xfrm>
          <a:prstGeom prst="rect">
            <a:avLst/>
          </a:prstGeom>
        </p:spPr>
        <p:txBody>
          <a:bodyPr vert="horz" lIns="100794" tIns="50397" rIns="100794" bIns="5039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 smtClean="0"/>
              <a:t>snoRNAs</a:t>
            </a:r>
            <a:endParaRPr lang="en-US" b="1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0" y="1557324"/>
            <a:ext cx="9998674" cy="5970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5685628" y="1218697"/>
            <a:ext cx="3298867" cy="576753"/>
          </a:xfrm>
          <a:prstGeom prst="rect">
            <a:avLst/>
          </a:prstGeom>
          <a:solidFill>
            <a:schemeClr val="bg1"/>
          </a:solidFill>
        </p:spPr>
        <p:txBody>
          <a:bodyPr wrap="none" lIns="100794" tIns="50397" rIns="100794" bIns="50397" rtlCol="0">
            <a:spAutoFit/>
          </a:bodyPr>
          <a:lstStyle/>
          <a:p>
            <a:r>
              <a:rPr lang="en-US" sz="3100" b="1" dirty="0" err="1"/>
              <a:t>Pseudouridylation</a:t>
            </a:r>
            <a:endParaRPr lang="en-US" sz="3100" b="1" dirty="0"/>
          </a:p>
        </p:txBody>
      </p:sp>
      <p:sp>
        <p:nvSpPr>
          <p:cNvPr id="7" name="Rechteck 6"/>
          <p:cNvSpPr/>
          <p:nvPr/>
        </p:nvSpPr>
        <p:spPr>
          <a:xfrm>
            <a:off x="4136336" y="7284521"/>
            <a:ext cx="5926963" cy="305340"/>
          </a:xfrm>
          <a:prstGeom prst="rect">
            <a:avLst/>
          </a:prstGeom>
          <a:solidFill>
            <a:schemeClr val="bg1"/>
          </a:solidFill>
        </p:spPr>
        <p:txBody>
          <a:bodyPr wrap="square" lIns="100794" tIns="50397" rIns="100794" bIns="50397">
            <a:spAutoFit/>
          </a:bodyPr>
          <a:lstStyle/>
          <a:p>
            <a:r>
              <a:rPr lang="en-US" sz="1300" dirty="0"/>
              <a:t>http://www.cell.com/trends/plant-science/fulltext/S1360-1385%2802%2900007-9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0" y="1160447"/>
            <a:ext cx="1150505" cy="286444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r>
              <a:rPr lang="en-US" sz="400" dirty="0"/>
              <a:t>http://www.alamy.com/search-results.asp?qt=Friedrich+Saurer+Einstein&amp;npgs=7</a:t>
            </a:r>
            <a:endParaRPr lang="en-US" sz="400" dirty="0"/>
          </a:p>
        </p:txBody>
      </p:sp>
      <p:sp>
        <p:nvSpPr>
          <p:cNvPr id="6" name="Textfeld 5"/>
          <p:cNvSpPr txBox="1"/>
          <p:nvPr/>
        </p:nvSpPr>
        <p:spPr>
          <a:xfrm>
            <a:off x="60896" y="1218697"/>
            <a:ext cx="4106194" cy="576753"/>
          </a:xfrm>
          <a:prstGeom prst="rect">
            <a:avLst/>
          </a:prstGeom>
          <a:solidFill>
            <a:schemeClr val="bg1"/>
          </a:solidFill>
        </p:spPr>
        <p:txBody>
          <a:bodyPr wrap="none" lIns="100794" tIns="50397" rIns="100794" bIns="50397" rtlCol="0">
            <a:spAutoFit/>
          </a:bodyPr>
          <a:lstStyle/>
          <a:p>
            <a:r>
              <a:rPr lang="en-US" sz="3100" b="1" dirty="0"/>
              <a:t>2′-</a:t>
            </a:r>
            <a:r>
              <a:rPr lang="en-US" sz="3100" b="1" i="1" dirty="0"/>
              <a:t>O</a:t>
            </a:r>
            <a:r>
              <a:rPr lang="en-US" sz="3100" b="1" dirty="0"/>
              <a:t>-ribose methylation</a:t>
            </a:r>
          </a:p>
        </p:txBody>
      </p:sp>
    </p:spTree>
    <p:extLst>
      <p:ext uri="{BB962C8B-B14F-4D97-AF65-F5344CB8AC3E}">
        <p14:creationId xmlns:p14="http://schemas.microsoft.com/office/powerpoint/2010/main" val="161351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The dataset</a:t>
            </a:r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720000" y="1512000"/>
            <a:ext cx="8640000" cy="5544000"/>
          </a:xfr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Clr>
                <a:srgbClr val="333333"/>
              </a:buClr>
              <a:buSzPct val="45000"/>
              <a:buFont typeface="StarSymbol"/>
              <a:buNone/>
              <a:defRPr lang="en-GB" sz="28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Clr>
                <a:srgbClr val="333333"/>
              </a:buClr>
              <a:buSzPct val="45000"/>
              <a:buFont typeface="StarSymbol"/>
              <a:buChar char="●"/>
              <a:defRPr lang="en-GB" sz="28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Clr>
                <a:srgbClr val="333333"/>
              </a:buClr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45"/>
              </a:spcAft>
              <a:buClr>
                <a:srgbClr val="333333"/>
              </a:buClr>
              <a:buSzPct val="45000"/>
              <a:buFont typeface="StarSymbol"/>
              <a:buChar char="●"/>
              <a:defRPr lang="en-GB" sz="28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Clr>
                <a:srgbClr val="333333"/>
              </a:buClr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Clr>
                <a:srgbClr val="333333"/>
              </a:buClr>
              <a:buSzPct val="45000"/>
              <a:buFont typeface="StarSymbol"/>
              <a:buChar char="●"/>
              <a:defRPr lang="en-GB" sz="28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Clr>
                <a:srgbClr val="333333"/>
              </a:buClr>
              <a:buSzPct val="45000"/>
              <a:buFont typeface="StarSymbol"/>
              <a:buChar char="●"/>
              <a:defRPr lang="en-GB" sz="28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Clr>
                <a:srgbClr val="333333"/>
              </a:buClr>
              <a:buSzPct val="45000"/>
              <a:buFont typeface="StarSymbol"/>
              <a:buChar char="●"/>
              <a:defRPr lang="en-GB" sz="28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78"/>
              </a:spcAft>
              <a:buClr>
                <a:srgbClr val="333333"/>
              </a:buClr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78"/>
              </a:spcAft>
              <a:buClr>
                <a:srgbClr val="333333"/>
              </a:buClr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lvl9pPr>
          </a:lstStyle>
          <a:p>
            <a:pPr lvl="0"/>
            <a:r>
              <a:rPr lang="en-GB" sz="2400"/>
              <a:t>8 classes of ncRNA from Rfam from 3 kingdoms</a:t>
            </a:r>
          </a:p>
          <a:p>
            <a:pPr lvl="0"/>
            <a:r>
              <a:rPr lang="en-GB" sz="2400" i="1"/>
              <a:t>Arabidopsis thaliana</a:t>
            </a:r>
            <a:r>
              <a:rPr lang="en-GB" sz="2400"/>
              <a:t> mRNA from NCBI refseq</a:t>
            </a:r>
          </a:p>
          <a:p>
            <a:pPr lvl="1" rtl="0" hangingPunct="0"/>
            <a:r>
              <a:rPr lang="en-GB" sz="1800"/>
              <a:t>No hypotheticals, no partials</a:t>
            </a:r>
          </a:p>
          <a:p>
            <a:pPr lvl="1" rtl="0" hangingPunct="0"/>
            <a:r>
              <a:rPr lang="en-GB" sz="1800"/>
              <a:t>downsampled via CD-HIT to max 0.9 identity</a:t>
            </a:r>
          </a:p>
        </p:txBody>
      </p:sp>
      <p:pic>
        <p:nvPicPr>
          <p:cNvPr id="8" name="Grafik 7" descr="Bildschirmausschnit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32" y="3707829"/>
            <a:ext cx="8633800" cy="3593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6375" b="3997"/>
          <a:stretch>
            <a:fillRect/>
          </a:stretch>
        </p:blipFill>
        <p:spPr>
          <a:xfrm>
            <a:off x="2160000" y="460080"/>
            <a:ext cx="5544000" cy="349595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feld 4"/>
          <p:cNvSpPr txBox="1"/>
          <p:nvPr/>
        </p:nvSpPr>
        <p:spPr>
          <a:xfrm>
            <a:off x="7924320" y="3490560"/>
            <a:ext cx="561600" cy="2336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Liberation Mono" pitchFamily="49"/>
                <a:ea typeface="Liberation Mono" pitchFamily="49"/>
                <a:cs typeface="Liberation Mono" pitchFamily="49"/>
              </a:defRPr>
            </a:pPr>
            <a:r>
              <a:rPr lang="en-GB" sz="1000" b="0" i="0" u="none" strike="noStrike" kern="1200" cap="none">
                <a:ln>
                  <a:noFill/>
                </a:ln>
                <a:latin typeface="Liberation Mono" pitchFamily="49"/>
                <a:ea typeface="Liberation Mono" pitchFamily="49"/>
                <a:cs typeface="Liberation Mono" pitchFamily="49"/>
              </a:rPr>
              <a:t>91093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7924320" y="3169800"/>
            <a:ext cx="561600" cy="2336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Liberation Mono" pitchFamily="49"/>
                <a:ea typeface="Liberation Mono" pitchFamily="49"/>
                <a:cs typeface="Liberation Mono" pitchFamily="49"/>
              </a:defRPr>
            </a:pPr>
            <a:r>
              <a:rPr lang="en-GB" sz="1000" b="0" i="0" u="none" strike="noStrike" kern="1200" cap="none">
                <a:ln>
                  <a:noFill/>
                </a:ln>
                <a:latin typeface="Liberation Mono" pitchFamily="49"/>
                <a:ea typeface="Liberation Mono" pitchFamily="49"/>
                <a:cs typeface="Liberation Mono" pitchFamily="49"/>
              </a:rPr>
              <a:t>29691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8000280" y="2877120"/>
            <a:ext cx="485640" cy="2336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Liberation Mono" pitchFamily="49"/>
                <a:ea typeface="Liberation Mono" pitchFamily="49"/>
                <a:cs typeface="Liberation Mono" pitchFamily="49"/>
              </a:defRPr>
            </a:pPr>
            <a:r>
              <a:rPr lang="en-GB" sz="1000" b="0" i="0" u="none" strike="noStrike" kern="1200" cap="none">
                <a:ln>
                  <a:noFill/>
                </a:ln>
                <a:latin typeface="Liberation Mono" pitchFamily="49"/>
                <a:ea typeface="Liberation Mono" pitchFamily="49"/>
                <a:cs typeface="Liberation Mono" pitchFamily="49"/>
              </a:rPr>
              <a:t>7479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7924320" y="2542320"/>
            <a:ext cx="561600" cy="2336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Liberation Mono" pitchFamily="49"/>
                <a:ea typeface="Liberation Mono" pitchFamily="49"/>
                <a:cs typeface="Liberation Mono" pitchFamily="49"/>
              </a:defRPr>
            </a:pPr>
            <a:r>
              <a:rPr lang="en-GB" sz="1000" b="0" i="0" u="none" strike="noStrike" kern="1200" cap="none">
                <a:ln>
                  <a:noFill/>
                </a:ln>
                <a:latin typeface="Liberation Mono" pitchFamily="49"/>
                <a:ea typeface="Liberation Mono" pitchFamily="49"/>
                <a:cs typeface="Liberation Mono" pitchFamily="49"/>
              </a:rPr>
              <a:t>74087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7848000" y="2165760"/>
            <a:ext cx="637920" cy="2336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Liberation Mono" pitchFamily="49"/>
                <a:ea typeface="Liberation Mono" pitchFamily="49"/>
                <a:cs typeface="Liberation Mono" pitchFamily="49"/>
              </a:defRPr>
            </a:pPr>
            <a:r>
              <a:rPr lang="en-GB" sz="1000" b="0" i="0" u="none" strike="noStrike" kern="1200" cap="none">
                <a:ln>
                  <a:noFill/>
                </a:ln>
                <a:latin typeface="Liberation Mono" pitchFamily="49"/>
                <a:ea typeface="Liberation Mono" pitchFamily="49"/>
                <a:cs typeface="Liberation Mono" pitchFamily="49"/>
              </a:rPr>
              <a:t>175210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7848000" y="1816920"/>
            <a:ext cx="637920" cy="2336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Liberation Mono" pitchFamily="49"/>
                <a:ea typeface="Liberation Mono" pitchFamily="49"/>
                <a:cs typeface="Liberation Mono" pitchFamily="49"/>
              </a:defRPr>
            </a:pPr>
            <a:r>
              <a:rPr lang="en-GB" sz="1000" b="0" i="0" u="none" strike="noStrike" kern="1200" cap="none">
                <a:ln>
                  <a:noFill/>
                </a:ln>
                <a:latin typeface="Liberation Mono" pitchFamily="49"/>
                <a:ea typeface="Liberation Mono" pitchFamily="49"/>
                <a:cs typeface="Liberation Mono" pitchFamily="49"/>
              </a:rPr>
              <a:t>153439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8000280" y="1482119"/>
            <a:ext cx="485640" cy="2336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Liberation Mono" pitchFamily="49"/>
                <a:ea typeface="Liberation Mono" pitchFamily="49"/>
                <a:cs typeface="Liberation Mono" pitchFamily="49"/>
              </a:defRPr>
            </a:pPr>
            <a:r>
              <a:rPr lang="en-GB" sz="1000" b="0" i="0" u="none" strike="noStrike" kern="1200" cap="none">
                <a:ln>
                  <a:noFill/>
                </a:ln>
                <a:latin typeface="Liberation Mono" pitchFamily="49"/>
                <a:ea typeface="Liberation Mono" pitchFamily="49"/>
                <a:cs typeface="Liberation Mono" pitchFamily="49"/>
              </a:rPr>
              <a:t>2423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7924320" y="1105560"/>
            <a:ext cx="561600" cy="2336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Liberation Mono" pitchFamily="49"/>
                <a:ea typeface="Liberation Mono" pitchFamily="49"/>
                <a:cs typeface="Liberation Mono" pitchFamily="49"/>
              </a:defRPr>
            </a:pPr>
            <a:r>
              <a:rPr lang="en-GB" sz="1000" b="0" i="0" u="none" strike="noStrike" kern="1200" cap="none">
                <a:ln>
                  <a:noFill/>
                </a:ln>
                <a:latin typeface="Liberation Mono" pitchFamily="49"/>
                <a:ea typeface="Liberation Mono" pitchFamily="49"/>
                <a:cs typeface="Liberation Mono" pitchFamily="49"/>
              </a:rPr>
              <a:t>83136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848000" y="756720"/>
            <a:ext cx="637920" cy="2336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Liberation Mono" pitchFamily="49"/>
                <a:ea typeface="Liberation Mono" pitchFamily="49"/>
                <a:cs typeface="Liberation Mono" pitchFamily="49"/>
              </a:defRPr>
            </a:pPr>
            <a:r>
              <a:rPr lang="en-GB" sz="1000" b="0" i="0" u="none" strike="noStrike" kern="1200" cap="none">
                <a:ln>
                  <a:noFill/>
                </a:ln>
                <a:latin typeface="Liberation Mono" pitchFamily="49"/>
                <a:ea typeface="Liberation Mono" pitchFamily="49"/>
                <a:cs typeface="Liberation Mono" pitchFamily="49"/>
              </a:rPr>
              <a:t>599385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7848000" y="450000"/>
            <a:ext cx="637920" cy="2336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Liberation Mono" pitchFamily="49"/>
                <a:ea typeface="Liberation Mono" pitchFamily="49"/>
                <a:cs typeface="Liberation Mono" pitchFamily="49"/>
              </a:defRPr>
            </a:pPr>
            <a:r>
              <a:rPr lang="en-GB" sz="1000" b="0" i="0" u="none" strike="noStrike" kern="1200" cap="none">
                <a:ln>
                  <a:noFill/>
                </a:ln>
                <a:latin typeface="Liberation Mono" pitchFamily="49"/>
                <a:ea typeface="Liberation Mono" pitchFamily="49"/>
                <a:cs typeface="Liberation Mono" pitchFamily="49"/>
              </a:rPr>
              <a:t>#Seqs</a:t>
            </a:r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36120" y="4104000"/>
            <a:ext cx="8723880" cy="28533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3263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Workflow</a:t>
            </a:r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791840" y="1619597"/>
            <a:ext cx="8640000" cy="4384800"/>
          </a:xfr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Clr>
                <a:srgbClr val="333333"/>
              </a:buClr>
              <a:buSzPct val="45000"/>
              <a:buFont typeface="StarSymbol"/>
              <a:buNone/>
              <a:defRPr lang="en-GB" sz="28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Clr>
                <a:srgbClr val="333333"/>
              </a:buClr>
              <a:buSzPct val="45000"/>
              <a:buFont typeface="StarSymbol"/>
              <a:buChar char="●"/>
              <a:defRPr lang="en-GB" sz="28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Clr>
                <a:srgbClr val="333333"/>
              </a:buClr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45"/>
              </a:spcAft>
              <a:buClr>
                <a:srgbClr val="333333"/>
              </a:buClr>
              <a:buSzPct val="45000"/>
              <a:buFont typeface="StarSymbol"/>
              <a:buChar char="●"/>
              <a:defRPr lang="en-GB" sz="28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Clr>
                <a:srgbClr val="333333"/>
              </a:buClr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Clr>
                <a:srgbClr val="333333"/>
              </a:buClr>
              <a:buSzPct val="45000"/>
              <a:buFont typeface="StarSymbol"/>
              <a:buChar char="●"/>
              <a:defRPr lang="en-GB" sz="28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Clr>
                <a:srgbClr val="333333"/>
              </a:buClr>
              <a:buSzPct val="45000"/>
              <a:buFont typeface="StarSymbol"/>
              <a:buChar char="●"/>
              <a:defRPr lang="en-GB" sz="28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Clr>
                <a:srgbClr val="333333"/>
              </a:buClr>
              <a:buSzPct val="45000"/>
              <a:buFont typeface="StarSymbol"/>
              <a:buChar char="●"/>
              <a:defRPr lang="en-GB" sz="28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78"/>
              </a:spcAft>
              <a:buClr>
                <a:srgbClr val="333333"/>
              </a:buClr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78"/>
              </a:spcAft>
              <a:buClr>
                <a:srgbClr val="333333"/>
              </a:buClr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  <a:solidFill>
                  <a:srgbClr val="333333"/>
                </a:solidFill>
                <a:latin typeface="Liberation Sans" pitchFamily="34"/>
                <a:ea typeface="Microsoft YaHei" pitchFamily="2"/>
                <a:cs typeface="Mangal" pitchFamily="2"/>
              </a:defRPr>
            </a:lvl9pPr>
          </a:lstStyle>
          <a:p>
            <a:pPr lvl="0"/>
            <a:r>
              <a:rPr lang="en-GB" sz="2400" dirty="0"/>
              <a:t>Get data</a:t>
            </a:r>
          </a:p>
          <a:p>
            <a:pPr lvl="0"/>
            <a:r>
              <a:rPr lang="en-GB" sz="2400" dirty="0"/>
              <a:t>Inspect data</a:t>
            </a:r>
          </a:p>
          <a:p>
            <a:pPr lvl="0"/>
            <a:r>
              <a:rPr lang="en-GB" sz="2400" dirty="0"/>
              <a:t>Split data into Train / Test sets</a:t>
            </a:r>
          </a:p>
          <a:p>
            <a:pPr lvl="0"/>
            <a:r>
              <a:rPr lang="en-GB" sz="2400" dirty="0"/>
              <a:t>Create model</a:t>
            </a:r>
          </a:p>
          <a:p>
            <a:pPr lvl="0"/>
            <a:r>
              <a:rPr lang="en-GB" sz="2400" dirty="0"/>
              <a:t>Train model</a:t>
            </a:r>
          </a:p>
          <a:p>
            <a:pPr lvl="0"/>
            <a:r>
              <a:rPr lang="en-GB" sz="2400" dirty="0"/>
              <a:t>Test model</a:t>
            </a:r>
          </a:p>
          <a:p>
            <a:pPr lvl="0"/>
            <a:r>
              <a:rPr lang="en-GB" sz="2400" dirty="0"/>
              <a:t>Repeat until satisfied</a:t>
            </a:r>
          </a:p>
          <a:p>
            <a:pPr lvl="0"/>
            <a:r>
              <a:rPr lang="en-GB" sz="2400" dirty="0"/>
              <a:t>Run 10-fold cross validation</a:t>
            </a:r>
          </a:p>
          <a:p>
            <a:pPr lvl="0"/>
            <a:r>
              <a:rPr lang="en-GB" sz="2400" dirty="0"/>
              <a:t>Use “real world” data</a:t>
            </a:r>
          </a:p>
          <a:p>
            <a:pPr lvl="0"/>
            <a:r>
              <a:rPr lang="en-GB" sz="2400" dirty="0"/>
              <a:t>Assess classification results</a:t>
            </a:r>
          </a:p>
          <a:p>
            <a:pPr lvl="0"/>
            <a:r>
              <a:rPr lang="en-GB" sz="2400" dirty="0"/>
              <a:t>Look for features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CNN Architecture</a:t>
            </a:r>
          </a:p>
        </p:txBody>
      </p:sp>
      <p:pic>
        <p:nvPicPr>
          <p:cNvPr id="68" name="Grafik 67" descr="Bildschirmausschnit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40" y="1331565"/>
            <a:ext cx="8452737" cy="60910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Test results</a:t>
            </a:r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618800" y="1440000"/>
            <a:ext cx="4741200" cy="64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88000" y="2345400"/>
            <a:ext cx="4248000" cy="413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69719" y="1602720"/>
            <a:ext cx="1790280" cy="48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520000" y="1563480"/>
            <a:ext cx="1552319" cy="48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rafik 9" descr="Bildschirmausschnitt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264" y="2339677"/>
            <a:ext cx="5328345" cy="50323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/>
              <a:t>Thank you</a:t>
            </a:r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08000" y="1622519"/>
            <a:ext cx="4536000" cy="536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Types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RNA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specific</a:t>
            </a:r>
            <a:r>
              <a:rPr lang="de-DE" dirty="0" smtClean="0"/>
              <a:t> </a:t>
            </a:r>
            <a:r>
              <a:rPr lang="de-DE" dirty="0" err="1" smtClean="0"/>
              <a:t>structures</a:t>
            </a: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8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515435" y="128565"/>
            <a:ext cx="9072563" cy="1259946"/>
          </a:xfrm>
          <a:prstGeom prst="rect">
            <a:avLst/>
          </a:prstGeom>
        </p:spPr>
        <p:txBody>
          <a:bodyPr vert="horz" lIns="100794" tIns="50397" rIns="100794" bIns="5039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Types of RNA</a:t>
            </a:r>
            <a:endParaRPr lang="en-US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82" y="1081071"/>
            <a:ext cx="9716444" cy="6458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hteck 1"/>
          <p:cNvSpPr/>
          <p:nvPr/>
        </p:nvSpPr>
        <p:spPr>
          <a:xfrm>
            <a:off x="39132" y="7205146"/>
            <a:ext cx="5849960" cy="305340"/>
          </a:xfrm>
          <a:prstGeom prst="rect">
            <a:avLst/>
          </a:prstGeom>
        </p:spPr>
        <p:txBody>
          <a:bodyPr wrap="square" lIns="100794" tIns="50397" rIns="100794" bIns="50397">
            <a:spAutoFit/>
          </a:bodyPr>
          <a:lstStyle/>
          <a:p>
            <a:r>
              <a:rPr lang="en-US" sz="1300" dirty="0"/>
              <a:t>http://learn.genetics.utah.edu/content/molecules/beyond/images/tmr_rna.jpg</a:t>
            </a:r>
          </a:p>
        </p:txBody>
      </p:sp>
    </p:spTree>
    <p:extLst>
      <p:ext uri="{BB962C8B-B14F-4D97-AF65-F5344CB8AC3E}">
        <p14:creationId xmlns:p14="http://schemas.microsoft.com/office/powerpoint/2010/main" val="209515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515435" y="128565"/>
            <a:ext cx="9072563" cy="1259946"/>
          </a:xfrm>
          <a:prstGeom prst="rect">
            <a:avLst/>
          </a:prstGeom>
        </p:spPr>
        <p:txBody>
          <a:bodyPr vert="horz" lIns="100794" tIns="50397" rIns="100794" bIns="5039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mRNA features / structure</a:t>
            </a:r>
            <a:endParaRPr lang="en-US" b="1" dirty="0"/>
          </a:p>
        </p:txBody>
      </p:sp>
      <p:pic>
        <p:nvPicPr>
          <p:cNvPr id="4098" name="Picture 2" descr="Messenger RNA (m-RNA)Comprises only 5% of the RNA in the cellMost heterogeneous in size and base sequenceAll members of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2" t="55124" r="12228" b="9584"/>
          <a:stretch/>
        </p:blipFill>
        <p:spPr bwMode="auto">
          <a:xfrm>
            <a:off x="515435" y="4728837"/>
            <a:ext cx="8581915" cy="280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9" t="50000" r="7751" b="7905"/>
          <a:stretch/>
        </p:blipFill>
        <p:spPr bwMode="auto">
          <a:xfrm>
            <a:off x="327185" y="1402080"/>
            <a:ext cx="9389086" cy="3489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815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515435" y="128565"/>
            <a:ext cx="9072563" cy="1259946"/>
          </a:xfrm>
          <a:prstGeom prst="rect">
            <a:avLst/>
          </a:prstGeom>
        </p:spPr>
        <p:txBody>
          <a:bodyPr vert="horz" lIns="100794" tIns="50397" rIns="100794" bIns="5039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 smtClean="0"/>
              <a:t>tRNA</a:t>
            </a:r>
            <a:r>
              <a:rPr lang="en-US" b="1" dirty="0" smtClean="0"/>
              <a:t> features / structure </a:t>
            </a:r>
            <a:endParaRPr lang="en-US" b="1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1" y="1398573"/>
            <a:ext cx="4596843" cy="5592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hteck 1"/>
          <p:cNvSpPr/>
          <p:nvPr/>
        </p:nvSpPr>
        <p:spPr>
          <a:xfrm>
            <a:off x="277283" y="7043140"/>
            <a:ext cx="4008323" cy="508900"/>
          </a:xfrm>
          <a:prstGeom prst="rect">
            <a:avLst/>
          </a:prstGeom>
        </p:spPr>
        <p:txBody>
          <a:bodyPr wrap="square" lIns="100794" tIns="50397" rIns="100794" bIns="50397">
            <a:spAutoFit/>
          </a:bodyPr>
          <a:lstStyle/>
          <a:p>
            <a:r>
              <a:rPr lang="en-US" sz="1300" dirty="0"/>
              <a:t>http://higheredbcs.wiley.com/legacy/college/boyer/0471661791/structure/tRNA/trna_diagram_small.gif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4722778" y="2351079"/>
            <a:ext cx="5278465" cy="3358740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pPr marL="314982" indent="-314982">
              <a:buFont typeface="Wingdings" panose="05000000000000000000" pitchFamily="2" charset="2"/>
              <a:buChar char="Ø"/>
            </a:pPr>
            <a:r>
              <a:rPr lang="de-DE" sz="2600" dirty="0"/>
              <a:t>Small RNA </a:t>
            </a:r>
            <a:r>
              <a:rPr lang="de-DE" sz="2600" dirty="0" err="1"/>
              <a:t>species</a:t>
            </a:r>
            <a:r>
              <a:rPr lang="de-DE" sz="2600" dirty="0"/>
              <a:t> (74 – 95 </a:t>
            </a:r>
            <a:r>
              <a:rPr lang="de-DE" sz="2600" dirty="0" err="1"/>
              <a:t>nucleotides</a:t>
            </a:r>
            <a:r>
              <a:rPr lang="de-DE" sz="2600" dirty="0"/>
              <a:t>)</a:t>
            </a:r>
          </a:p>
          <a:p>
            <a:pPr marL="314982" indent="-314982">
              <a:buFont typeface="Wingdings" panose="05000000000000000000" pitchFamily="2" charset="2"/>
              <a:buChar char="Ø"/>
            </a:pPr>
            <a:endParaRPr lang="de-DE" sz="2600" dirty="0"/>
          </a:p>
          <a:p>
            <a:pPr marL="314982" indent="-314982">
              <a:buFont typeface="Wingdings" panose="05000000000000000000" pitchFamily="2" charset="2"/>
              <a:buChar char="Ø"/>
            </a:pPr>
            <a:r>
              <a:rPr lang="de-DE" sz="2600" dirty="0"/>
              <a:t>Transfer </a:t>
            </a:r>
            <a:r>
              <a:rPr lang="de-DE" sz="2600" dirty="0" err="1"/>
              <a:t>amino</a:t>
            </a:r>
            <a:r>
              <a:rPr lang="de-DE" sz="2600" dirty="0"/>
              <a:t> </a:t>
            </a:r>
            <a:r>
              <a:rPr lang="de-DE" sz="2600" dirty="0" err="1"/>
              <a:t>acid</a:t>
            </a:r>
            <a:r>
              <a:rPr lang="de-DE" sz="2600" dirty="0"/>
              <a:t> </a:t>
            </a:r>
            <a:r>
              <a:rPr lang="de-DE" sz="2600" dirty="0" err="1"/>
              <a:t>to</a:t>
            </a:r>
            <a:r>
              <a:rPr lang="de-DE" sz="2600" dirty="0"/>
              <a:t> </a:t>
            </a:r>
            <a:r>
              <a:rPr lang="de-DE" sz="2600" dirty="0" err="1"/>
              <a:t>translation</a:t>
            </a:r>
            <a:r>
              <a:rPr lang="de-DE" sz="2600" dirty="0"/>
              <a:t> </a:t>
            </a:r>
            <a:r>
              <a:rPr lang="de-DE" sz="2600" dirty="0" err="1"/>
              <a:t>machinery</a:t>
            </a:r>
            <a:r>
              <a:rPr lang="de-DE" sz="2600" dirty="0"/>
              <a:t> (</a:t>
            </a:r>
            <a:r>
              <a:rPr lang="de-DE" sz="2600" dirty="0" err="1"/>
              <a:t>e</a:t>
            </a:r>
            <a:r>
              <a:rPr lang="de-DE" sz="2600" dirty="0" err="1"/>
              <a:t>asily</a:t>
            </a:r>
            <a:r>
              <a:rPr lang="de-DE" sz="2600" dirty="0"/>
              <a:t> soluble RNA )</a:t>
            </a:r>
          </a:p>
          <a:p>
            <a:pPr marL="314982" indent="-314982">
              <a:buFont typeface="Wingdings" panose="05000000000000000000" pitchFamily="2" charset="2"/>
              <a:buChar char="Ø"/>
            </a:pPr>
            <a:endParaRPr lang="de-DE" sz="2600" dirty="0"/>
          </a:p>
          <a:p>
            <a:pPr marL="314982" indent="-314982">
              <a:buFont typeface="Wingdings" panose="05000000000000000000" pitchFamily="2" charset="2"/>
              <a:buChar char="Ø"/>
            </a:pPr>
            <a:r>
              <a:rPr lang="de-DE" sz="2600" dirty="0"/>
              <a:t>At least 20 </a:t>
            </a:r>
            <a:r>
              <a:rPr lang="de-DE" sz="2600" dirty="0" err="1"/>
              <a:t>species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/>
              <a:t> 20 </a:t>
            </a:r>
            <a:r>
              <a:rPr lang="de-DE" sz="2600" dirty="0" err="1"/>
              <a:t>amino</a:t>
            </a:r>
            <a:r>
              <a:rPr lang="de-DE" sz="2600" dirty="0"/>
              <a:t> </a:t>
            </a:r>
            <a:r>
              <a:rPr lang="de-DE" sz="2600" dirty="0" err="1"/>
              <a:t>acids</a:t>
            </a:r>
            <a:r>
              <a:rPr lang="de-DE" sz="2600" dirty="0"/>
              <a:t> </a:t>
            </a:r>
            <a:r>
              <a:rPr lang="de-DE" sz="2600" dirty="0" err="1"/>
              <a:t>required</a:t>
            </a:r>
            <a:endParaRPr lang="en-US" sz="2600" dirty="0"/>
          </a:p>
        </p:txBody>
      </p:sp>
      <p:sp>
        <p:nvSpPr>
          <p:cNvPr id="7" name="Textfeld 6"/>
          <p:cNvSpPr txBox="1"/>
          <p:nvPr/>
        </p:nvSpPr>
        <p:spPr>
          <a:xfrm>
            <a:off x="0" y="1160447"/>
            <a:ext cx="1150505" cy="286444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r>
              <a:rPr lang="en-US" sz="400" dirty="0"/>
              <a:t>http://www.alamy.com/search-results.asp?qt=Friedrich+Saurer+Einstein&amp;npgs=7</a:t>
            </a:r>
            <a:endParaRPr lang="en-US" sz="400" dirty="0"/>
          </a:p>
        </p:txBody>
      </p:sp>
    </p:spTree>
    <p:extLst>
      <p:ext uri="{BB962C8B-B14F-4D97-AF65-F5344CB8AC3E}">
        <p14:creationId xmlns:p14="http://schemas.microsoft.com/office/powerpoint/2010/main" val="305076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515435" y="-268312"/>
            <a:ext cx="9072563" cy="1259946"/>
          </a:xfrm>
          <a:prstGeom prst="rect">
            <a:avLst/>
          </a:prstGeom>
        </p:spPr>
        <p:txBody>
          <a:bodyPr vert="horz" lIns="100794" tIns="50397" rIns="100794" bIns="5039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 smtClean="0"/>
              <a:t>rRNA</a:t>
            </a:r>
            <a:r>
              <a:rPr lang="en-US" b="1" dirty="0" smtClean="0"/>
              <a:t> features / structure</a:t>
            </a:r>
            <a:endParaRPr lang="en-US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3135101" y="5373106"/>
            <a:ext cx="6827008" cy="2137380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pPr marL="377979" indent="-377979">
              <a:buFont typeface="Wingdings" panose="05000000000000000000" pitchFamily="2" charset="2"/>
              <a:buChar char="v"/>
            </a:pPr>
            <a:r>
              <a:rPr lang="de-DE" sz="2600" dirty="0"/>
              <a:t>Large </a:t>
            </a:r>
            <a:r>
              <a:rPr lang="de-DE" sz="2600" dirty="0" err="1"/>
              <a:t>and</a:t>
            </a:r>
            <a:r>
              <a:rPr lang="de-DE" sz="2600" dirty="0"/>
              <a:t> </a:t>
            </a:r>
            <a:r>
              <a:rPr lang="de-DE" sz="2600" dirty="0" err="1"/>
              <a:t>small</a:t>
            </a:r>
            <a:r>
              <a:rPr lang="de-DE" sz="2600" dirty="0"/>
              <a:t> </a:t>
            </a:r>
            <a:r>
              <a:rPr lang="de-DE" sz="2600" dirty="0" err="1"/>
              <a:t>ribosomal</a:t>
            </a:r>
            <a:r>
              <a:rPr lang="de-DE" sz="2600" dirty="0"/>
              <a:t> </a:t>
            </a:r>
            <a:r>
              <a:rPr lang="de-DE" sz="2600" dirty="0" err="1"/>
              <a:t>subunit</a:t>
            </a:r>
            <a:r>
              <a:rPr lang="de-DE" sz="2600" dirty="0"/>
              <a:t>:</a:t>
            </a:r>
          </a:p>
          <a:p>
            <a:pPr marL="377979" indent="-377979">
              <a:buFont typeface="Wingdings" panose="05000000000000000000" pitchFamily="2" charset="2"/>
              <a:buChar char="v"/>
            </a:pPr>
            <a:r>
              <a:rPr lang="de-DE" sz="2600" dirty="0"/>
              <a:t>60S </a:t>
            </a:r>
            <a:r>
              <a:rPr lang="de-DE" sz="2600" dirty="0">
                <a:sym typeface="Wingdings" panose="05000000000000000000" pitchFamily="2" charset="2"/>
              </a:rPr>
              <a:t> 5S, 5.8S </a:t>
            </a:r>
            <a:r>
              <a:rPr lang="de-DE" sz="2600" dirty="0" err="1">
                <a:sym typeface="Wingdings" panose="05000000000000000000" pitchFamily="2" charset="2"/>
              </a:rPr>
              <a:t>and</a:t>
            </a:r>
            <a:r>
              <a:rPr lang="de-DE" sz="2600" dirty="0">
                <a:sym typeface="Wingdings" panose="05000000000000000000" pitchFamily="2" charset="2"/>
              </a:rPr>
              <a:t> 28S </a:t>
            </a:r>
            <a:r>
              <a:rPr lang="de-DE" sz="2600" dirty="0" err="1">
                <a:sym typeface="Wingdings" panose="05000000000000000000" pitchFamily="2" charset="2"/>
              </a:rPr>
              <a:t>rRNA</a:t>
            </a:r>
            <a:endParaRPr lang="de-DE" sz="2600" dirty="0">
              <a:sym typeface="Wingdings" panose="05000000000000000000" pitchFamily="2" charset="2"/>
            </a:endParaRPr>
          </a:p>
          <a:p>
            <a:pPr marL="377979" indent="-377979">
              <a:buFont typeface="Wingdings" panose="05000000000000000000" pitchFamily="2" charset="2"/>
              <a:buChar char="v"/>
            </a:pPr>
            <a:r>
              <a:rPr lang="de-DE" sz="2600" dirty="0">
                <a:sym typeface="Wingdings" panose="05000000000000000000" pitchFamily="2" charset="2"/>
              </a:rPr>
              <a:t>40S  18S </a:t>
            </a:r>
            <a:r>
              <a:rPr lang="de-DE" sz="2600" dirty="0" err="1">
                <a:sym typeface="Wingdings" panose="05000000000000000000" pitchFamily="2" charset="2"/>
              </a:rPr>
              <a:t>rRNA</a:t>
            </a:r>
            <a:endParaRPr lang="de-DE" sz="2600" dirty="0">
              <a:sym typeface="Wingdings" panose="05000000000000000000" pitchFamily="2" charset="2"/>
            </a:endParaRPr>
          </a:p>
          <a:p>
            <a:pPr marL="377979" indent="-377979">
              <a:buFont typeface="Wingdings" panose="05000000000000000000" pitchFamily="2" charset="2"/>
              <a:buChar char="v"/>
            </a:pPr>
            <a:r>
              <a:rPr lang="de-DE" sz="2600" dirty="0">
                <a:sym typeface="Wingdings" panose="05000000000000000000" pitchFamily="2" charset="2"/>
              </a:rPr>
              <a:t>5</a:t>
            </a:r>
            <a:r>
              <a:rPr lang="de-DE" sz="2600" dirty="0">
                <a:sym typeface="Wingdings" panose="05000000000000000000" pitchFamily="2" charset="2"/>
              </a:rPr>
              <a:t>S </a:t>
            </a:r>
            <a:r>
              <a:rPr lang="de-DE" sz="2600" dirty="0" err="1">
                <a:sym typeface="Wingdings" panose="05000000000000000000" pitchFamily="2" charset="2"/>
              </a:rPr>
              <a:t>is</a:t>
            </a:r>
            <a:r>
              <a:rPr lang="de-DE" sz="2600" dirty="0">
                <a:sym typeface="Wingdings" panose="05000000000000000000" pitchFamily="2" charset="2"/>
              </a:rPr>
              <a:t> </a:t>
            </a:r>
            <a:r>
              <a:rPr lang="de-DE" sz="2600" dirty="0" err="1">
                <a:sym typeface="Wingdings" panose="05000000000000000000" pitchFamily="2" charset="2"/>
              </a:rPr>
              <a:t>independently</a:t>
            </a:r>
            <a:r>
              <a:rPr lang="de-DE" sz="2600" dirty="0">
                <a:sym typeface="Wingdings" panose="05000000000000000000" pitchFamily="2" charset="2"/>
              </a:rPr>
              <a:t> </a:t>
            </a:r>
            <a:r>
              <a:rPr lang="de-DE" sz="2600" dirty="0" err="1">
                <a:sym typeface="Wingdings" panose="05000000000000000000" pitchFamily="2" charset="2"/>
              </a:rPr>
              <a:t>transcribed</a:t>
            </a:r>
            <a:endParaRPr lang="de-DE" sz="2600" dirty="0">
              <a:sym typeface="Wingdings" panose="05000000000000000000" pitchFamily="2" charset="2"/>
            </a:endParaRPr>
          </a:p>
          <a:p>
            <a:pPr marL="377979" indent="-377979">
              <a:buFont typeface="Wingdings" panose="05000000000000000000" pitchFamily="2" charset="2"/>
              <a:buChar char="v"/>
            </a:pPr>
            <a:r>
              <a:rPr lang="de-DE" sz="2600" dirty="0">
                <a:sym typeface="Wingdings" panose="05000000000000000000" pitchFamily="2" charset="2"/>
              </a:rPr>
              <a:t>All </a:t>
            </a:r>
            <a:r>
              <a:rPr lang="de-DE" sz="2600" dirty="0" err="1">
                <a:sym typeface="Wingdings" panose="05000000000000000000" pitchFamily="2" charset="2"/>
              </a:rPr>
              <a:t>other</a:t>
            </a:r>
            <a:r>
              <a:rPr lang="de-DE" sz="2600" dirty="0">
                <a:sym typeface="Wingdings" panose="05000000000000000000" pitchFamily="2" charset="2"/>
              </a:rPr>
              <a:t> </a:t>
            </a:r>
            <a:r>
              <a:rPr lang="de-DE" sz="2600" dirty="0" err="1">
                <a:sym typeface="Wingdings" panose="05000000000000000000" pitchFamily="2" charset="2"/>
              </a:rPr>
              <a:t>comes</a:t>
            </a:r>
            <a:r>
              <a:rPr lang="de-DE" sz="2600" dirty="0">
                <a:sym typeface="Wingdings" panose="05000000000000000000" pitchFamily="2" charset="2"/>
              </a:rPr>
              <a:t> </a:t>
            </a:r>
            <a:r>
              <a:rPr lang="de-DE" sz="2600" dirty="0" err="1">
                <a:sym typeface="Wingdings" panose="05000000000000000000" pitchFamily="2" charset="2"/>
              </a:rPr>
              <a:t>from</a:t>
            </a:r>
            <a:r>
              <a:rPr lang="de-DE" sz="2600" dirty="0">
                <a:sym typeface="Wingdings" panose="05000000000000000000" pitchFamily="2" charset="2"/>
              </a:rPr>
              <a:t> 45S </a:t>
            </a:r>
            <a:r>
              <a:rPr lang="de-DE" sz="2600" dirty="0" err="1">
                <a:sym typeface="Wingdings" panose="05000000000000000000" pitchFamily="2" charset="2"/>
              </a:rPr>
              <a:t>precursor</a:t>
            </a:r>
            <a:endParaRPr lang="en-US" sz="2600" dirty="0"/>
          </a:p>
        </p:txBody>
      </p:sp>
      <p:sp>
        <p:nvSpPr>
          <p:cNvPr id="10" name="Rechteck 9"/>
          <p:cNvSpPr/>
          <p:nvPr/>
        </p:nvSpPr>
        <p:spPr>
          <a:xfrm>
            <a:off x="-25918" y="5414076"/>
            <a:ext cx="2302131" cy="508900"/>
          </a:xfrm>
          <a:prstGeom prst="rect">
            <a:avLst/>
          </a:prstGeom>
        </p:spPr>
        <p:txBody>
          <a:bodyPr wrap="square" lIns="100794" tIns="50397" rIns="100794" bIns="50397">
            <a:spAutoFit/>
          </a:bodyPr>
          <a:lstStyle/>
          <a:p>
            <a:r>
              <a:rPr lang="en-US" sz="1300" dirty="0"/>
              <a:t>http://www.pnas.org/content/107/46/19748/F3.large.jpg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0" y="1160447"/>
            <a:ext cx="1150505" cy="286444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r>
              <a:rPr lang="en-US" sz="400" dirty="0"/>
              <a:t>http://www.alamy.com/search-results.asp?qt=Friedrich+Saurer+Einstein&amp;npgs=7</a:t>
            </a:r>
            <a:endParaRPr lang="en-US" sz="40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76" b="1"/>
          <a:stretch/>
        </p:blipFill>
        <p:spPr bwMode="auto">
          <a:xfrm>
            <a:off x="0" y="1190500"/>
            <a:ext cx="9723958" cy="4176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643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4031" y="59252"/>
            <a:ext cx="9072563" cy="1259946"/>
          </a:xfrm>
        </p:spPr>
        <p:txBody>
          <a:bodyPr/>
          <a:lstStyle/>
          <a:p>
            <a:r>
              <a:rPr lang="de-DE" b="1" dirty="0" smtClean="0"/>
              <a:t>non-</a:t>
            </a:r>
            <a:r>
              <a:rPr lang="de-DE" b="1" dirty="0" err="1" smtClean="0"/>
              <a:t>coding</a:t>
            </a:r>
            <a:r>
              <a:rPr lang="de-DE" b="1" dirty="0" smtClean="0"/>
              <a:t> (</a:t>
            </a:r>
            <a:r>
              <a:rPr lang="de-DE" b="1" dirty="0" err="1" smtClean="0"/>
              <a:t>nc</a:t>
            </a:r>
            <a:r>
              <a:rPr lang="de-DE" b="1" dirty="0" smtClean="0"/>
              <a:t>) RNAs</a:t>
            </a:r>
            <a:endParaRPr lang="en-US" b="1" dirty="0"/>
          </a:p>
        </p:txBody>
      </p:sp>
      <p:pic>
        <p:nvPicPr>
          <p:cNvPr id="1026" name="Picture 2" descr="http://circres.ahajournals.org/content/111/10/1349/F2.larg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5" r="22018" b="56678"/>
          <a:stretch/>
        </p:blipFill>
        <p:spPr bwMode="auto">
          <a:xfrm>
            <a:off x="1071122" y="1218328"/>
            <a:ext cx="7700230" cy="618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62" y="7320817"/>
            <a:ext cx="5080564" cy="241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defRPr sz="2400" kern="1200">
                <a:solidFill>
                  <a:schemeClr val="tx1"/>
                </a:solidFill>
                <a:latin typeface="Times New Roman" pitchFamily="16" charset="0"/>
                <a:ea typeface="+mn-ea"/>
                <a:cs typeface="+mn-cs"/>
              </a:defRPr>
            </a:lvl1pPr>
            <a:lvl2pPr marL="4318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defRPr sz="2400" kern="1200">
                <a:solidFill>
                  <a:schemeClr val="tx1"/>
                </a:solidFill>
                <a:latin typeface="Times New Roman" pitchFamily="16" charset="0"/>
                <a:ea typeface="+mn-ea"/>
                <a:cs typeface="+mn-cs"/>
              </a:defRPr>
            </a:lvl2pPr>
            <a:lvl3pPr marL="6477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defRPr sz="2400" kern="1200">
                <a:solidFill>
                  <a:schemeClr val="tx1"/>
                </a:solidFill>
                <a:latin typeface="Times New Roman" pitchFamily="16" charset="0"/>
                <a:ea typeface="+mn-ea"/>
                <a:cs typeface="+mn-cs"/>
              </a:defRPr>
            </a:lvl3pPr>
            <a:lvl4pPr marL="8636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defRPr sz="2400" kern="1200">
                <a:solidFill>
                  <a:schemeClr val="tx1"/>
                </a:solidFill>
                <a:latin typeface="Times New Roman" pitchFamily="16" charset="0"/>
                <a:ea typeface="+mn-ea"/>
                <a:cs typeface="+mn-cs"/>
              </a:defRPr>
            </a:lvl4pPr>
            <a:lvl5pPr marL="10795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defRPr sz="2400" kern="1200">
                <a:solidFill>
                  <a:schemeClr val="tx1"/>
                </a:solidFill>
                <a:latin typeface="Times New Roman" pitchFamily="1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6" charset="0"/>
                <a:ea typeface="+mn-ea"/>
                <a:cs typeface="+mn-cs"/>
              </a:defRPr>
            </a:lvl9pPr>
          </a:lstStyle>
          <a:p>
            <a:r>
              <a:rPr lang="en-GB" altLang="en-US" sz="1300" dirty="0" err="1">
                <a:latin typeface="Arial" charset="0"/>
              </a:rPr>
              <a:t>Schonrock</a:t>
            </a:r>
            <a:r>
              <a:rPr lang="en-GB" altLang="en-US" sz="1300" dirty="0">
                <a:latin typeface="Arial" charset="0"/>
              </a:rPr>
              <a:t> N et al. Circulation Research. 2012;111:1349-1362</a:t>
            </a:r>
          </a:p>
        </p:txBody>
      </p:sp>
    </p:spTree>
    <p:extLst>
      <p:ext uri="{BB962C8B-B14F-4D97-AF65-F5344CB8AC3E}">
        <p14:creationId xmlns:p14="http://schemas.microsoft.com/office/powerpoint/2010/main" val="233924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515435" y="128565"/>
            <a:ext cx="9072563" cy="1259946"/>
          </a:xfrm>
          <a:prstGeom prst="rect">
            <a:avLst/>
          </a:prstGeom>
        </p:spPr>
        <p:txBody>
          <a:bodyPr vert="horz" lIns="100794" tIns="50397" rIns="100794" bIns="5039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 smtClean="0"/>
              <a:t>snRNAs</a:t>
            </a:r>
            <a:endParaRPr lang="en-US" b="1" dirty="0"/>
          </a:p>
        </p:txBody>
      </p:sp>
      <p:grpSp>
        <p:nvGrpSpPr>
          <p:cNvPr id="6" name="Gruppieren 5"/>
          <p:cNvGrpSpPr>
            <a:grpSpLocks noChangeAspect="1"/>
          </p:cNvGrpSpPr>
          <p:nvPr/>
        </p:nvGrpSpPr>
        <p:grpSpPr>
          <a:xfrm>
            <a:off x="1428909" y="287316"/>
            <a:ext cx="7263059" cy="7083506"/>
            <a:chOff x="3347865" y="1119091"/>
            <a:chExt cx="5796136" cy="5730350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7865" y="1119091"/>
              <a:ext cx="5796136" cy="573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hteck 4"/>
            <p:cNvSpPr/>
            <p:nvPr/>
          </p:nvSpPr>
          <p:spPr>
            <a:xfrm>
              <a:off x="5292080" y="6536377"/>
              <a:ext cx="3851920" cy="2365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300" dirty="0"/>
                <a:t>http://ec.asm.org/content/2/5/830/F2.expansion.html</a:t>
              </a:r>
            </a:p>
          </p:txBody>
        </p:sp>
      </p:grpSp>
      <p:sp>
        <p:nvSpPr>
          <p:cNvPr id="10" name="Titel 1"/>
          <p:cNvSpPr txBox="1">
            <a:spLocks/>
          </p:cNvSpPr>
          <p:nvPr/>
        </p:nvSpPr>
        <p:spPr>
          <a:xfrm>
            <a:off x="5802101" y="128565"/>
            <a:ext cx="4239392" cy="1259946"/>
          </a:xfrm>
          <a:prstGeom prst="rect">
            <a:avLst/>
          </a:prstGeom>
        </p:spPr>
        <p:txBody>
          <a:bodyPr vert="horz" lIns="100794" tIns="50397" rIns="100794" bIns="5039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 smtClean="0"/>
              <a:t>snRNAs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8182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515435" y="-20124"/>
            <a:ext cx="9072563" cy="1259946"/>
          </a:xfrm>
          <a:prstGeom prst="rect">
            <a:avLst/>
          </a:prstGeom>
        </p:spPr>
        <p:txBody>
          <a:bodyPr vert="horz" lIns="100794" tIns="50397" rIns="100794" bIns="5039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miRNAs</a:t>
            </a:r>
            <a:endParaRPr lang="en-US" b="1" dirty="0"/>
          </a:p>
        </p:txBody>
      </p:sp>
      <p:grpSp>
        <p:nvGrpSpPr>
          <p:cNvPr id="7" name="Gruppieren 6"/>
          <p:cNvGrpSpPr/>
          <p:nvPr/>
        </p:nvGrpSpPr>
        <p:grpSpPr>
          <a:xfrm>
            <a:off x="1626808" y="1001696"/>
            <a:ext cx="7970992" cy="6575213"/>
            <a:chOff x="827584" y="908720"/>
            <a:chExt cx="7230380" cy="5964914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908720"/>
              <a:ext cx="7230380" cy="5784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hteck 5"/>
            <p:cNvSpPr/>
            <p:nvPr/>
          </p:nvSpPr>
          <p:spPr>
            <a:xfrm>
              <a:off x="1421904" y="6608385"/>
              <a:ext cx="5598368" cy="265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300" dirty="0"/>
                <a:t>http://images.the-scientist.com/content/figures/images/yr2003/jun16/figure.gif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456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mpress1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355</Words>
  <Application>Microsoft Office PowerPoint</Application>
  <PresentationFormat>Bildschirmpräsentation (4:3)</PresentationFormat>
  <Paragraphs>98</Paragraphs>
  <Slides>19</Slides>
  <Notes>11</Notes>
  <HiddenSlides>0</HiddenSlides>
  <MMClips>0</MMClips>
  <ScaleCrop>false</ScaleCrop>
  <HeadingPairs>
    <vt:vector size="4" baseType="variant">
      <vt:variant>
        <vt:lpstr>Design</vt:lpstr>
      </vt:variant>
      <vt:variant>
        <vt:i4>2</vt:i4>
      </vt:variant>
      <vt:variant>
        <vt:lpstr>Folientitel</vt:lpstr>
      </vt:variant>
      <vt:variant>
        <vt:i4>19</vt:i4>
      </vt:variant>
    </vt:vector>
  </HeadingPairs>
  <TitlesOfParts>
    <vt:vector size="21" baseType="lpstr">
      <vt:lpstr>Default</vt:lpstr>
      <vt:lpstr>Impress1</vt:lpstr>
      <vt:lpstr>Classification of ncRNAs using machine learning methods</vt:lpstr>
      <vt:lpstr>Types of RNA and their specific structures</vt:lpstr>
      <vt:lpstr>PowerPoint-Präsentation</vt:lpstr>
      <vt:lpstr>PowerPoint-Präsentation</vt:lpstr>
      <vt:lpstr>PowerPoint-Präsentation</vt:lpstr>
      <vt:lpstr>PowerPoint-Präsentation</vt:lpstr>
      <vt:lpstr>non-coding (nc) RNAs</vt:lpstr>
      <vt:lpstr>PowerPoint-Präsentation</vt:lpstr>
      <vt:lpstr>PowerPoint-Präsentation</vt:lpstr>
      <vt:lpstr>Long non-coding RNA</vt:lpstr>
      <vt:lpstr>Non-coding RNA</vt:lpstr>
      <vt:lpstr>PowerPoint-Präsentation</vt:lpstr>
      <vt:lpstr>PowerPoint-Präsentation</vt:lpstr>
      <vt:lpstr>The dataset</vt:lpstr>
      <vt:lpstr>PowerPoint-Präsentation</vt:lpstr>
      <vt:lpstr>Workflow</vt:lpstr>
      <vt:lpstr>CNN Architecture</vt:lpstr>
      <vt:lpstr>Test results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of lncRNAs based on NGS data using machine learning methods</dc:title>
  <dc:creator>stefan simm</dc:creator>
  <cp:lastModifiedBy>stefan simm</cp:lastModifiedBy>
  <cp:revision>16</cp:revision>
  <dcterms:created xsi:type="dcterms:W3CDTF">2019-08-23T09:56:14Z</dcterms:created>
  <dcterms:modified xsi:type="dcterms:W3CDTF">2019-09-25T08:19:51Z</dcterms:modified>
</cp:coreProperties>
</file>